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5" r:id="rId5"/>
    <p:sldId id="259" r:id="rId6"/>
    <p:sldId id="262" r:id="rId7"/>
    <p:sldId id="260" r:id="rId8"/>
    <p:sldId id="261" r:id="rId9"/>
    <p:sldId id="263" r:id="rId10"/>
    <p:sldId id="264" r:id="rId11"/>
    <p:sldId id="267" r:id="rId12"/>
    <p:sldId id="266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0164" autoAdjust="0"/>
  </p:normalViewPr>
  <p:slideViewPr>
    <p:cSldViewPr snapToGrid="0">
      <p:cViewPr varScale="1">
        <p:scale>
          <a:sx n="103" d="100"/>
          <a:sy n="103" d="100"/>
        </p:scale>
        <p:origin x="9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41B4ED-AD8F-4EE1-9BB0-19AADA1B760B}" type="doc">
      <dgm:prSet loTypeId="urn:microsoft.com/office/officeart/2005/8/layout/chevron1" loCatId="Inbox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45BDD7-E00D-4CF3-AB8F-F11FAF0FE3A6}">
      <dgm:prSet/>
      <dgm:spPr/>
      <dgm:t>
        <a:bodyPr/>
        <a:lstStyle/>
        <a:p>
          <a:r>
            <a:rPr lang="da-DK" dirty="0"/>
            <a:t>Introduktion til Arduino</a:t>
          </a:r>
          <a:endParaRPr lang="en-US" dirty="0"/>
        </a:p>
      </dgm:t>
    </dgm:pt>
    <dgm:pt modelId="{E6B2788D-8A17-43A8-9352-2CBBE79E1E31}" type="parTrans" cxnId="{CCCAA5FC-A42B-4DD7-A415-46532FDC4186}">
      <dgm:prSet/>
      <dgm:spPr/>
      <dgm:t>
        <a:bodyPr/>
        <a:lstStyle/>
        <a:p>
          <a:endParaRPr lang="en-US"/>
        </a:p>
      </dgm:t>
    </dgm:pt>
    <dgm:pt modelId="{21C9B328-1432-4414-B59C-94C1588550B5}" type="sibTrans" cxnId="{CCCAA5FC-A42B-4DD7-A415-46532FDC4186}">
      <dgm:prSet/>
      <dgm:spPr/>
      <dgm:t>
        <a:bodyPr/>
        <a:lstStyle/>
        <a:p>
          <a:endParaRPr lang="en-US"/>
        </a:p>
      </dgm:t>
    </dgm:pt>
    <dgm:pt modelId="{5DDE0BE2-3BA5-473C-A366-3D530AFE415F}">
      <dgm:prSet/>
      <dgm:spPr/>
      <dgm:t>
        <a:bodyPr/>
        <a:lstStyle/>
        <a:p>
          <a:r>
            <a:rPr lang="da-DK" dirty="0"/>
            <a:t>Hvad er en </a:t>
          </a:r>
          <a:r>
            <a:rPr lang="da-DK" dirty="0" err="1"/>
            <a:t>microcontroller</a:t>
          </a:r>
          <a:r>
            <a:rPr lang="da-DK" dirty="0"/>
            <a:t>?</a:t>
          </a:r>
          <a:endParaRPr lang="en-US" dirty="0"/>
        </a:p>
      </dgm:t>
    </dgm:pt>
    <dgm:pt modelId="{B25B0A40-9B50-494F-9B3D-A3442A0E1695}" type="parTrans" cxnId="{B59E6737-BCDF-4C8F-8FAF-955C4A80661F}">
      <dgm:prSet/>
      <dgm:spPr/>
      <dgm:t>
        <a:bodyPr/>
        <a:lstStyle/>
        <a:p>
          <a:endParaRPr lang="en-US"/>
        </a:p>
      </dgm:t>
    </dgm:pt>
    <dgm:pt modelId="{AAF627A5-1D39-4F02-9C45-354E759B77B7}" type="sibTrans" cxnId="{B59E6737-BCDF-4C8F-8FAF-955C4A80661F}">
      <dgm:prSet/>
      <dgm:spPr/>
      <dgm:t>
        <a:bodyPr/>
        <a:lstStyle/>
        <a:p>
          <a:endParaRPr lang="en-US"/>
        </a:p>
      </dgm:t>
    </dgm:pt>
    <dgm:pt modelId="{56668F02-646C-4B92-BE9C-E8735755C80C}">
      <dgm:prSet/>
      <dgm:spPr/>
      <dgm:t>
        <a:bodyPr/>
        <a:lstStyle/>
        <a:p>
          <a:r>
            <a:rPr lang="da-DK" dirty="0"/>
            <a:t>Hvorfor Arduino?</a:t>
          </a:r>
          <a:endParaRPr lang="en-US" dirty="0"/>
        </a:p>
      </dgm:t>
    </dgm:pt>
    <dgm:pt modelId="{D7A02332-2F51-4B38-9422-D5FA784F1274}" type="parTrans" cxnId="{790161EB-BD56-4CFC-B967-5BAE68C714A9}">
      <dgm:prSet/>
      <dgm:spPr/>
      <dgm:t>
        <a:bodyPr/>
        <a:lstStyle/>
        <a:p>
          <a:endParaRPr lang="en-US"/>
        </a:p>
      </dgm:t>
    </dgm:pt>
    <dgm:pt modelId="{A7AB2D2E-DAAA-4DF0-8FC7-2E1CB00DA23D}" type="sibTrans" cxnId="{790161EB-BD56-4CFC-B967-5BAE68C714A9}">
      <dgm:prSet/>
      <dgm:spPr/>
      <dgm:t>
        <a:bodyPr/>
        <a:lstStyle/>
        <a:p>
          <a:endParaRPr lang="en-US"/>
        </a:p>
      </dgm:t>
    </dgm:pt>
    <dgm:pt modelId="{65B4844F-1747-4E98-9172-74573F3224C0}">
      <dgm:prSet/>
      <dgm:spPr/>
      <dgm:t>
        <a:bodyPr/>
        <a:lstStyle/>
        <a:p>
          <a:r>
            <a:rPr lang="da-DK" dirty="0"/>
            <a:t>Digital og analog elektronik</a:t>
          </a:r>
          <a:endParaRPr lang="en-US" dirty="0"/>
        </a:p>
      </dgm:t>
    </dgm:pt>
    <dgm:pt modelId="{CE3BB7A4-2A6F-4B73-955A-D2DBE96E80B9}" type="parTrans" cxnId="{CCE010A0-6205-405C-9FE6-29F407EBE3FA}">
      <dgm:prSet/>
      <dgm:spPr/>
      <dgm:t>
        <a:bodyPr/>
        <a:lstStyle/>
        <a:p>
          <a:endParaRPr lang="en-US"/>
        </a:p>
      </dgm:t>
    </dgm:pt>
    <dgm:pt modelId="{C0047361-00F2-4DD5-BD09-83A54A22112D}" type="sibTrans" cxnId="{CCE010A0-6205-405C-9FE6-29F407EBE3FA}">
      <dgm:prSet/>
      <dgm:spPr/>
      <dgm:t>
        <a:bodyPr/>
        <a:lstStyle/>
        <a:p>
          <a:endParaRPr lang="en-US"/>
        </a:p>
      </dgm:t>
    </dgm:pt>
    <dgm:pt modelId="{9ACA7C18-C9D8-4656-B31E-2AB491A9B8D8}">
      <dgm:prSet/>
      <dgm:spPr/>
      <dgm:t>
        <a:bodyPr/>
        <a:lstStyle/>
        <a:p>
          <a:r>
            <a:rPr lang="da-DK" dirty="0"/>
            <a:t>Hvad er forskellen på digital og analog?</a:t>
          </a:r>
          <a:endParaRPr lang="en-US" dirty="0"/>
        </a:p>
      </dgm:t>
    </dgm:pt>
    <dgm:pt modelId="{BC8AC2F3-90C0-4E39-BBC5-AF30F4C2C64B}" type="parTrans" cxnId="{4C79A891-8ECA-4A7E-9D9E-DA50C2AFC624}">
      <dgm:prSet/>
      <dgm:spPr/>
      <dgm:t>
        <a:bodyPr/>
        <a:lstStyle/>
        <a:p>
          <a:endParaRPr lang="en-US"/>
        </a:p>
      </dgm:t>
    </dgm:pt>
    <dgm:pt modelId="{F4B5CB55-B484-44AC-B950-A2E3BBEB5E57}" type="sibTrans" cxnId="{4C79A891-8ECA-4A7E-9D9E-DA50C2AFC624}">
      <dgm:prSet/>
      <dgm:spPr/>
      <dgm:t>
        <a:bodyPr/>
        <a:lstStyle/>
        <a:p>
          <a:endParaRPr lang="en-US"/>
        </a:p>
      </dgm:t>
    </dgm:pt>
    <dgm:pt modelId="{184038E1-A9AC-4AC0-A314-29D8CF858AAF}">
      <dgm:prSet/>
      <dgm:spPr/>
      <dgm:t>
        <a:bodyPr/>
        <a:lstStyle/>
        <a:p>
          <a:r>
            <a:rPr lang="da-DK" noProof="0" dirty="0"/>
            <a:t>Programeksempler</a:t>
          </a:r>
        </a:p>
      </dgm:t>
    </dgm:pt>
    <dgm:pt modelId="{351BAB90-BC19-4EAD-AAA1-021A62F188CF}" type="parTrans" cxnId="{65D7577F-9EB7-444B-BD36-D91FBC44435D}">
      <dgm:prSet/>
      <dgm:spPr/>
      <dgm:t>
        <a:bodyPr/>
        <a:lstStyle/>
        <a:p>
          <a:endParaRPr lang="da-DK"/>
        </a:p>
      </dgm:t>
    </dgm:pt>
    <dgm:pt modelId="{E2BF67F9-EF5B-48C2-A72B-C6B3E75BD745}" type="sibTrans" cxnId="{65D7577F-9EB7-444B-BD36-D91FBC44435D}">
      <dgm:prSet/>
      <dgm:spPr/>
      <dgm:t>
        <a:bodyPr/>
        <a:lstStyle/>
        <a:p>
          <a:endParaRPr lang="da-DK"/>
        </a:p>
      </dgm:t>
    </dgm:pt>
    <dgm:pt modelId="{797853F9-661E-4EF0-8A6D-AC9EDD670823}">
      <dgm:prSet/>
      <dgm:spPr/>
      <dgm:t>
        <a:bodyPr/>
        <a:lstStyle/>
        <a:p>
          <a:r>
            <a:rPr lang="da-DK" noProof="0" dirty="0"/>
            <a:t>1 – Få Arduino til at blinke</a:t>
          </a:r>
        </a:p>
      </dgm:t>
    </dgm:pt>
    <dgm:pt modelId="{B8797796-7E3E-4930-B3C2-1EB784F19010}" type="parTrans" cxnId="{37A722EB-9305-4441-AB61-B337111422E4}">
      <dgm:prSet/>
      <dgm:spPr/>
      <dgm:t>
        <a:bodyPr/>
        <a:lstStyle/>
        <a:p>
          <a:endParaRPr lang="da-DK"/>
        </a:p>
      </dgm:t>
    </dgm:pt>
    <dgm:pt modelId="{BD67ECBD-171A-439C-8C1B-4C9C8D1A04B9}" type="sibTrans" cxnId="{37A722EB-9305-4441-AB61-B337111422E4}">
      <dgm:prSet/>
      <dgm:spPr/>
      <dgm:t>
        <a:bodyPr/>
        <a:lstStyle/>
        <a:p>
          <a:endParaRPr lang="da-DK"/>
        </a:p>
      </dgm:t>
    </dgm:pt>
    <dgm:pt modelId="{203ED2AE-39DE-45EF-BA9E-43607CDDF4C3}">
      <dgm:prSet/>
      <dgm:spPr/>
      <dgm:t>
        <a:bodyPr/>
        <a:lstStyle/>
        <a:p>
          <a:r>
            <a:rPr lang="da-DK" noProof="0" dirty="0"/>
            <a:t>2 – Tænd/sluk LED vha. knap</a:t>
          </a:r>
        </a:p>
      </dgm:t>
    </dgm:pt>
    <dgm:pt modelId="{4936E8E5-B825-4FA2-9ADA-6331A080EAE5}" type="parTrans" cxnId="{68BF4939-5584-48ED-80C0-BED2E44064E2}">
      <dgm:prSet/>
      <dgm:spPr/>
      <dgm:t>
        <a:bodyPr/>
        <a:lstStyle/>
        <a:p>
          <a:endParaRPr lang="da-DK"/>
        </a:p>
      </dgm:t>
    </dgm:pt>
    <dgm:pt modelId="{BF260F14-99B2-4306-854F-89026D66F919}" type="sibTrans" cxnId="{68BF4939-5584-48ED-80C0-BED2E44064E2}">
      <dgm:prSet/>
      <dgm:spPr/>
      <dgm:t>
        <a:bodyPr/>
        <a:lstStyle/>
        <a:p>
          <a:endParaRPr lang="da-DK"/>
        </a:p>
      </dgm:t>
    </dgm:pt>
    <dgm:pt modelId="{E648D333-A205-48EC-8426-5BA3C907A704}">
      <dgm:prSet/>
      <dgm:spPr/>
      <dgm:t>
        <a:bodyPr/>
        <a:lstStyle/>
        <a:p>
          <a:r>
            <a:rPr lang="da-DK" noProof="0" dirty="0"/>
            <a:t>3 – Analog læsning af potentiometer</a:t>
          </a:r>
        </a:p>
      </dgm:t>
    </dgm:pt>
    <dgm:pt modelId="{E96C97D0-8AF3-4C6D-B00A-20E748586D6B}" type="parTrans" cxnId="{A911555D-2490-4416-BF04-C6DE146707C9}">
      <dgm:prSet/>
      <dgm:spPr/>
      <dgm:t>
        <a:bodyPr/>
        <a:lstStyle/>
        <a:p>
          <a:endParaRPr lang="da-DK"/>
        </a:p>
      </dgm:t>
    </dgm:pt>
    <dgm:pt modelId="{97618031-26A5-49F8-AB80-8C4C5265840E}" type="sibTrans" cxnId="{A911555D-2490-4416-BF04-C6DE146707C9}">
      <dgm:prSet/>
      <dgm:spPr/>
      <dgm:t>
        <a:bodyPr/>
        <a:lstStyle/>
        <a:p>
          <a:endParaRPr lang="da-DK"/>
        </a:p>
      </dgm:t>
    </dgm:pt>
    <dgm:pt modelId="{6685A711-0B3E-4478-A07A-74C64409EFC8}">
      <dgm:prSet/>
      <dgm:spPr/>
      <dgm:t>
        <a:bodyPr/>
        <a:lstStyle/>
        <a:p>
          <a:r>
            <a:rPr lang="da-DK" noProof="0" dirty="0"/>
            <a:t>4 – Erstat potentiometer med LDR</a:t>
          </a:r>
        </a:p>
      </dgm:t>
    </dgm:pt>
    <dgm:pt modelId="{FC9FF844-CAA5-43A8-A996-5ED934E32B0F}" type="parTrans" cxnId="{A4CDFD3F-877F-4E5D-A202-4B1CBC2F755A}">
      <dgm:prSet/>
      <dgm:spPr/>
      <dgm:t>
        <a:bodyPr/>
        <a:lstStyle/>
        <a:p>
          <a:endParaRPr lang="da-DK"/>
        </a:p>
      </dgm:t>
    </dgm:pt>
    <dgm:pt modelId="{4554F0FA-09E0-4189-A409-C22A41D9FC69}" type="sibTrans" cxnId="{A4CDFD3F-877F-4E5D-A202-4B1CBC2F755A}">
      <dgm:prSet/>
      <dgm:spPr/>
      <dgm:t>
        <a:bodyPr/>
        <a:lstStyle/>
        <a:p>
          <a:endParaRPr lang="da-DK"/>
        </a:p>
      </dgm:t>
    </dgm:pt>
    <dgm:pt modelId="{2A67543A-DC1A-42E5-A539-FC78ECB0A1D6}">
      <dgm:prSet/>
      <dgm:spPr/>
      <dgm:t>
        <a:bodyPr/>
        <a:lstStyle/>
        <a:p>
          <a:r>
            <a:rPr lang="da-DK" dirty="0"/>
            <a:t>Arduinos opbygning</a:t>
          </a:r>
          <a:endParaRPr lang="en-US" dirty="0"/>
        </a:p>
      </dgm:t>
    </dgm:pt>
    <dgm:pt modelId="{F810D37B-9CAD-492F-91D0-BCC788BB9679}" type="parTrans" cxnId="{1A6C08B3-93A7-48E4-9EF5-54913E616CFF}">
      <dgm:prSet/>
      <dgm:spPr/>
      <dgm:t>
        <a:bodyPr/>
        <a:lstStyle/>
        <a:p>
          <a:endParaRPr lang="da-DK"/>
        </a:p>
      </dgm:t>
    </dgm:pt>
    <dgm:pt modelId="{865CBFB4-FACA-458E-9AE3-98210775AA0D}" type="sibTrans" cxnId="{1A6C08B3-93A7-48E4-9EF5-54913E616CFF}">
      <dgm:prSet/>
      <dgm:spPr/>
      <dgm:t>
        <a:bodyPr/>
        <a:lstStyle/>
        <a:p>
          <a:endParaRPr lang="da-DK"/>
        </a:p>
      </dgm:t>
    </dgm:pt>
    <dgm:pt modelId="{C8420ED8-54C4-41CA-B76C-54C4B0FAD00A}">
      <dgm:prSet/>
      <dgm:spPr/>
      <dgm:t>
        <a:bodyPr/>
        <a:lstStyle/>
        <a:p>
          <a:r>
            <a:rPr lang="en-US" dirty="0"/>
            <a:t>Digital </a:t>
          </a:r>
          <a:r>
            <a:rPr lang="en-US" dirty="0" err="1"/>
            <a:t>på</a:t>
          </a:r>
          <a:r>
            <a:rPr lang="en-US" dirty="0"/>
            <a:t> Arduino</a:t>
          </a:r>
        </a:p>
      </dgm:t>
    </dgm:pt>
    <dgm:pt modelId="{29EFB119-1898-4E89-80F7-AD8BB70DD2E6}" type="parTrans" cxnId="{CEC3EDDF-CC59-4551-9634-EFFFAEB21B57}">
      <dgm:prSet/>
      <dgm:spPr/>
      <dgm:t>
        <a:bodyPr/>
        <a:lstStyle/>
        <a:p>
          <a:endParaRPr lang="da-DK"/>
        </a:p>
      </dgm:t>
    </dgm:pt>
    <dgm:pt modelId="{C8E07245-88CA-4842-A4DD-2E906311A6CD}" type="sibTrans" cxnId="{CEC3EDDF-CC59-4551-9634-EFFFAEB21B57}">
      <dgm:prSet/>
      <dgm:spPr/>
      <dgm:t>
        <a:bodyPr/>
        <a:lstStyle/>
        <a:p>
          <a:endParaRPr lang="da-DK"/>
        </a:p>
      </dgm:t>
    </dgm:pt>
    <dgm:pt modelId="{9F285867-16AB-4F8A-A630-512E66AAE867}">
      <dgm:prSet/>
      <dgm:spPr/>
      <dgm:t>
        <a:bodyPr/>
        <a:lstStyle/>
        <a:p>
          <a:r>
            <a:rPr lang="en-US" dirty="0"/>
            <a:t>Analog </a:t>
          </a:r>
          <a:r>
            <a:rPr lang="en-US" dirty="0" err="1"/>
            <a:t>på</a:t>
          </a:r>
          <a:r>
            <a:rPr lang="en-US" dirty="0"/>
            <a:t> Arduino</a:t>
          </a:r>
        </a:p>
      </dgm:t>
    </dgm:pt>
    <dgm:pt modelId="{3A7FBB0F-0241-4201-B570-46CA1A91E740}" type="parTrans" cxnId="{1B6BBBE3-14B5-4EB3-A862-C4D66E123474}">
      <dgm:prSet/>
      <dgm:spPr/>
      <dgm:t>
        <a:bodyPr/>
        <a:lstStyle/>
        <a:p>
          <a:endParaRPr lang="da-DK"/>
        </a:p>
      </dgm:t>
    </dgm:pt>
    <dgm:pt modelId="{A9B8081E-28E5-4553-B028-33611E30633D}" type="sibTrans" cxnId="{1B6BBBE3-14B5-4EB3-A862-C4D66E123474}">
      <dgm:prSet/>
      <dgm:spPr/>
      <dgm:t>
        <a:bodyPr/>
        <a:lstStyle/>
        <a:p>
          <a:endParaRPr lang="da-DK"/>
        </a:p>
      </dgm:t>
    </dgm:pt>
    <dgm:pt modelId="{03F4F76D-E809-4FC4-B4E6-F10940E0B13B}" type="pres">
      <dgm:prSet presAssocID="{A641B4ED-AD8F-4EE1-9BB0-19AADA1B760B}" presName="Name0" presStyleCnt="0">
        <dgm:presLayoutVars>
          <dgm:dir/>
          <dgm:animLvl val="lvl"/>
          <dgm:resizeHandles val="exact"/>
        </dgm:presLayoutVars>
      </dgm:prSet>
      <dgm:spPr/>
    </dgm:pt>
    <dgm:pt modelId="{78C1B953-C817-4F6D-95A2-B19E6F73C414}" type="pres">
      <dgm:prSet presAssocID="{0245BDD7-E00D-4CF3-AB8F-F11FAF0FE3A6}" presName="composite" presStyleCnt="0"/>
      <dgm:spPr/>
    </dgm:pt>
    <dgm:pt modelId="{7A2DF2F7-5307-4281-8441-9D28AEB2A913}" type="pres">
      <dgm:prSet presAssocID="{0245BDD7-E00D-4CF3-AB8F-F11FAF0FE3A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63DD1D8-EB72-4B8C-87BC-6D754C75CDB4}" type="pres">
      <dgm:prSet presAssocID="{0245BDD7-E00D-4CF3-AB8F-F11FAF0FE3A6}" presName="desTx" presStyleLbl="revTx" presStyleIdx="0" presStyleCnt="3">
        <dgm:presLayoutVars>
          <dgm:bulletEnabled val="1"/>
        </dgm:presLayoutVars>
      </dgm:prSet>
      <dgm:spPr/>
    </dgm:pt>
    <dgm:pt modelId="{83EC902B-E671-46B3-8DA5-ED28CB0E7E27}" type="pres">
      <dgm:prSet presAssocID="{21C9B328-1432-4414-B59C-94C1588550B5}" presName="space" presStyleCnt="0"/>
      <dgm:spPr/>
    </dgm:pt>
    <dgm:pt modelId="{3881806C-2893-4D1A-A1B1-FA8CDF37B62F}" type="pres">
      <dgm:prSet presAssocID="{65B4844F-1747-4E98-9172-74573F3224C0}" presName="composite" presStyleCnt="0"/>
      <dgm:spPr/>
    </dgm:pt>
    <dgm:pt modelId="{BD27D803-490F-429F-9CC8-7FA51142BEF0}" type="pres">
      <dgm:prSet presAssocID="{65B4844F-1747-4E98-9172-74573F3224C0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63E3DDE-D9FC-4643-B5A8-CA94553B419A}" type="pres">
      <dgm:prSet presAssocID="{65B4844F-1747-4E98-9172-74573F3224C0}" presName="desTx" presStyleLbl="revTx" presStyleIdx="1" presStyleCnt="3">
        <dgm:presLayoutVars>
          <dgm:bulletEnabled val="1"/>
        </dgm:presLayoutVars>
      </dgm:prSet>
      <dgm:spPr/>
    </dgm:pt>
    <dgm:pt modelId="{1D3A08E2-9D0B-4713-BF9D-3F0349D05479}" type="pres">
      <dgm:prSet presAssocID="{C0047361-00F2-4DD5-BD09-83A54A22112D}" presName="space" presStyleCnt="0"/>
      <dgm:spPr/>
    </dgm:pt>
    <dgm:pt modelId="{3E32032D-D533-444D-BEBF-E00DCCAA2594}" type="pres">
      <dgm:prSet presAssocID="{184038E1-A9AC-4AC0-A314-29D8CF858AAF}" presName="composite" presStyleCnt="0"/>
      <dgm:spPr/>
    </dgm:pt>
    <dgm:pt modelId="{30BEFDF2-E395-4C1E-AE33-D12FB1BAFBA4}" type="pres">
      <dgm:prSet presAssocID="{184038E1-A9AC-4AC0-A314-29D8CF858AAF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F391D236-0400-4FFF-849E-C7812934CBC6}" type="pres">
      <dgm:prSet presAssocID="{184038E1-A9AC-4AC0-A314-29D8CF858AAF}" presName="desTx" presStyleLbl="revTx" presStyleIdx="2" presStyleCnt="3">
        <dgm:presLayoutVars>
          <dgm:bulletEnabled val="1"/>
        </dgm:presLayoutVars>
      </dgm:prSet>
      <dgm:spPr/>
    </dgm:pt>
  </dgm:ptLst>
  <dgm:cxnLst>
    <dgm:cxn modelId="{AD998B04-6327-415F-B772-739517054128}" type="presOf" srcId="{0245BDD7-E00D-4CF3-AB8F-F11FAF0FE3A6}" destId="{7A2DF2F7-5307-4281-8441-9D28AEB2A913}" srcOrd="0" destOrd="0" presId="urn:microsoft.com/office/officeart/2005/8/layout/chevron1"/>
    <dgm:cxn modelId="{47817D15-6B9D-4F6D-B237-EECDB4D99D97}" type="presOf" srcId="{6685A711-0B3E-4478-A07A-74C64409EFC8}" destId="{F391D236-0400-4FFF-849E-C7812934CBC6}" srcOrd="0" destOrd="3" presId="urn:microsoft.com/office/officeart/2005/8/layout/chevron1"/>
    <dgm:cxn modelId="{16C6E429-AD4E-442C-A59E-718DA10111EA}" type="presOf" srcId="{9F285867-16AB-4F8A-A630-512E66AAE867}" destId="{563E3DDE-D9FC-4643-B5A8-CA94553B419A}" srcOrd="0" destOrd="2" presId="urn:microsoft.com/office/officeart/2005/8/layout/chevron1"/>
    <dgm:cxn modelId="{8762BA32-CE7D-41E2-A81C-D96D3DCEF9C2}" type="presOf" srcId="{9ACA7C18-C9D8-4656-B31E-2AB491A9B8D8}" destId="{563E3DDE-D9FC-4643-B5A8-CA94553B419A}" srcOrd="0" destOrd="0" presId="urn:microsoft.com/office/officeart/2005/8/layout/chevron1"/>
    <dgm:cxn modelId="{B59E6737-BCDF-4C8F-8FAF-955C4A80661F}" srcId="{0245BDD7-E00D-4CF3-AB8F-F11FAF0FE3A6}" destId="{5DDE0BE2-3BA5-473C-A366-3D530AFE415F}" srcOrd="0" destOrd="0" parTransId="{B25B0A40-9B50-494F-9B3D-A3442A0E1695}" sibTransId="{AAF627A5-1D39-4F02-9C45-354E759B77B7}"/>
    <dgm:cxn modelId="{68BF4939-5584-48ED-80C0-BED2E44064E2}" srcId="{184038E1-A9AC-4AC0-A314-29D8CF858AAF}" destId="{203ED2AE-39DE-45EF-BA9E-43607CDDF4C3}" srcOrd="1" destOrd="0" parTransId="{4936E8E5-B825-4FA2-9ADA-6331A080EAE5}" sibTransId="{BF260F14-99B2-4306-854F-89026D66F919}"/>
    <dgm:cxn modelId="{24DF873E-C59E-4455-8E0C-D0C8D9C85D36}" type="presOf" srcId="{C8420ED8-54C4-41CA-B76C-54C4B0FAD00A}" destId="{563E3DDE-D9FC-4643-B5A8-CA94553B419A}" srcOrd="0" destOrd="1" presId="urn:microsoft.com/office/officeart/2005/8/layout/chevron1"/>
    <dgm:cxn modelId="{A4CDFD3F-877F-4E5D-A202-4B1CBC2F755A}" srcId="{184038E1-A9AC-4AC0-A314-29D8CF858AAF}" destId="{6685A711-0B3E-4478-A07A-74C64409EFC8}" srcOrd="3" destOrd="0" parTransId="{FC9FF844-CAA5-43A8-A996-5ED934E32B0F}" sibTransId="{4554F0FA-09E0-4189-A409-C22A41D9FC69}"/>
    <dgm:cxn modelId="{A911555D-2490-4416-BF04-C6DE146707C9}" srcId="{184038E1-A9AC-4AC0-A314-29D8CF858AAF}" destId="{E648D333-A205-48EC-8426-5BA3C907A704}" srcOrd="2" destOrd="0" parTransId="{E96C97D0-8AF3-4C6D-B00A-20E748586D6B}" sibTransId="{97618031-26A5-49F8-AB80-8C4C5265840E}"/>
    <dgm:cxn modelId="{51A9E55E-EB2E-4ABF-B8E7-8BC379534EC3}" type="presOf" srcId="{2A67543A-DC1A-42E5-A539-FC78ECB0A1D6}" destId="{063DD1D8-EB72-4B8C-87BC-6D754C75CDB4}" srcOrd="0" destOrd="1" presId="urn:microsoft.com/office/officeart/2005/8/layout/chevron1"/>
    <dgm:cxn modelId="{C6E86365-E58D-4634-9F29-E7457390A4AD}" type="presOf" srcId="{203ED2AE-39DE-45EF-BA9E-43607CDDF4C3}" destId="{F391D236-0400-4FFF-849E-C7812934CBC6}" srcOrd="0" destOrd="1" presId="urn:microsoft.com/office/officeart/2005/8/layout/chevron1"/>
    <dgm:cxn modelId="{99667C4F-697C-4022-9C85-E81AE1D3ABC5}" type="presOf" srcId="{A641B4ED-AD8F-4EE1-9BB0-19AADA1B760B}" destId="{03F4F76D-E809-4FC4-B4E6-F10940E0B13B}" srcOrd="0" destOrd="0" presId="urn:microsoft.com/office/officeart/2005/8/layout/chevron1"/>
    <dgm:cxn modelId="{52551954-CE07-4714-8548-1B3D206884CC}" type="presOf" srcId="{5DDE0BE2-3BA5-473C-A366-3D530AFE415F}" destId="{063DD1D8-EB72-4B8C-87BC-6D754C75CDB4}" srcOrd="0" destOrd="0" presId="urn:microsoft.com/office/officeart/2005/8/layout/chevron1"/>
    <dgm:cxn modelId="{E4261C57-E4E2-4279-863D-8AA94B7CCF04}" type="presOf" srcId="{56668F02-646C-4B92-BE9C-E8735755C80C}" destId="{063DD1D8-EB72-4B8C-87BC-6D754C75CDB4}" srcOrd="0" destOrd="2" presId="urn:microsoft.com/office/officeart/2005/8/layout/chevron1"/>
    <dgm:cxn modelId="{65D7577F-9EB7-444B-BD36-D91FBC44435D}" srcId="{A641B4ED-AD8F-4EE1-9BB0-19AADA1B760B}" destId="{184038E1-A9AC-4AC0-A314-29D8CF858AAF}" srcOrd="2" destOrd="0" parTransId="{351BAB90-BC19-4EAD-AAA1-021A62F188CF}" sibTransId="{E2BF67F9-EF5B-48C2-A72B-C6B3E75BD745}"/>
    <dgm:cxn modelId="{E426F38E-BEC4-4401-99D3-BCD64196BC40}" type="presOf" srcId="{797853F9-661E-4EF0-8A6D-AC9EDD670823}" destId="{F391D236-0400-4FFF-849E-C7812934CBC6}" srcOrd="0" destOrd="0" presId="urn:microsoft.com/office/officeart/2005/8/layout/chevron1"/>
    <dgm:cxn modelId="{4C79A891-8ECA-4A7E-9D9E-DA50C2AFC624}" srcId="{65B4844F-1747-4E98-9172-74573F3224C0}" destId="{9ACA7C18-C9D8-4656-B31E-2AB491A9B8D8}" srcOrd="0" destOrd="0" parTransId="{BC8AC2F3-90C0-4E39-BBC5-AF30F4C2C64B}" sibTransId="{F4B5CB55-B484-44AC-B950-A2E3BBEB5E57}"/>
    <dgm:cxn modelId="{CCE010A0-6205-405C-9FE6-29F407EBE3FA}" srcId="{A641B4ED-AD8F-4EE1-9BB0-19AADA1B760B}" destId="{65B4844F-1747-4E98-9172-74573F3224C0}" srcOrd="1" destOrd="0" parTransId="{CE3BB7A4-2A6F-4B73-955A-D2DBE96E80B9}" sibTransId="{C0047361-00F2-4DD5-BD09-83A54A22112D}"/>
    <dgm:cxn modelId="{1A6C08B3-93A7-48E4-9EF5-54913E616CFF}" srcId="{0245BDD7-E00D-4CF3-AB8F-F11FAF0FE3A6}" destId="{2A67543A-DC1A-42E5-A539-FC78ECB0A1D6}" srcOrd="1" destOrd="0" parTransId="{F810D37B-9CAD-492F-91D0-BCC788BB9679}" sibTransId="{865CBFB4-FACA-458E-9AE3-98210775AA0D}"/>
    <dgm:cxn modelId="{758668B5-900D-4B72-86D8-F965AF414784}" type="presOf" srcId="{65B4844F-1747-4E98-9172-74573F3224C0}" destId="{BD27D803-490F-429F-9CC8-7FA51142BEF0}" srcOrd="0" destOrd="0" presId="urn:microsoft.com/office/officeart/2005/8/layout/chevron1"/>
    <dgm:cxn modelId="{87AC6FBC-41AF-4208-B601-5CCCA609DEB4}" type="presOf" srcId="{E648D333-A205-48EC-8426-5BA3C907A704}" destId="{F391D236-0400-4FFF-849E-C7812934CBC6}" srcOrd="0" destOrd="2" presId="urn:microsoft.com/office/officeart/2005/8/layout/chevron1"/>
    <dgm:cxn modelId="{CEC3EDDF-CC59-4551-9634-EFFFAEB21B57}" srcId="{65B4844F-1747-4E98-9172-74573F3224C0}" destId="{C8420ED8-54C4-41CA-B76C-54C4B0FAD00A}" srcOrd="1" destOrd="0" parTransId="{29EFB119-1898-4E89-80F7-AD8BB70DD2E6}" sibTransId="{C8E07245-88CA-4842-A4DD-2E906311A6CD}"/>
    <dgm:cxn modelId="{1B6BBBE3-14B5-4EB3-A862-C4D66E123474}" srcId="{65B4844F-1747-4E98-9172-74573F3224C0}" destId="{9F285867-16AB-4F8A-A630-512E66AAE867}" srcOrd="2" destOrd="0" parTransId="{3A7FBB0F-0241-4201-B570-46CA1A91E740}" sibTransId="{A9B8081E-28E5-4553-B028-33611E30633D}"/>
    <dgm:cxn modelId="{37A722EB-9305-4441-AB61-B337111422E4}" srcId="{184038E1-A9AC-4AC0-A314-29D8CF858AAF}" destId="{797853F9-661E-4EF0-8A6D-AC9EDD670823}" srcOrd="0" destOrd="0" parTransId="{B8797796-7E3E-4930-B3C2-1EB784F19010}" sibTransId="{BD67ECBD-171A-439C-8C1B-4C9C8D1A04B9}"/>
    <dgm:cxn modelId="{790161EB-BD56-4CFC-B967-5BAE68C714A9}" srcId="{0245BDD7-E00D-4CF3-AB8F-F11FAF0FE3A6}" destId="{56668F02-646C-4B92-BE9C-E8735755C80C}" srcOrd="2" destOrd="0" parTransId="{D7A02332-2F51-4B38-9422-D5FA784F1274}" sibTransId="{A7AB2D2E-DAAA-4DF0-8FC7-2E1CB00DA23D}"/>
    <dgm:cxn modelId="{CCCAA5FC-A42B-4DD7-A415-46532FDC4186}" srcId="{A641B4ED-AD8F-4EE1-9BB0-19AADA1B760B}" destId="{0245BDD7-E00D-4CF3-AB8F-F11FAF0FE3A6}" srcOrd="0" destOrd="0" parTransId="{E6B2788D-8A17-43A8-9352-2CBBE79E1E31}" sibTransId="{21C9B328-1432-4414-B59C-94C1588550B5}"/>
    <dgm:cxn modelId="{A810D0FD-6420-439A-AA80-643E92CD54D9}" type="presOf" srcId="{184038E1-A9AC-4AC0-A314-29D8CF858AAF}" destId="{30BEFDF2-E395-4C1E-AE33-D12FB1BAFBA4}" srcOrd="0" destOrd="0" presId="urn:microsoft.com/office/officeart/2005/8/layout/chevron1"/>
    <dgm:cxn modelId="{22955130-01E1-4A20-980C-F8EE0549DA4E}" type="presParOf" srcId="{03F4F76D-E809-4FC4-B4E6-F10940E0B13B}" destId="{78C1B953-C817-4F6D-95A2-B19E6F73C414}" srcOrd="0" destOrd="0" presId="urn:microsoft.com/office/officeart/2005/8/layout/chevron1"/>
    <dgm:cxn modelId="{1C2F5A9D-9ECA-4512-9C12-41CBBEB330E5}" type="presParOf" srcId="{78C1B953-C817-4F6D-95A2-B19E6F73C414}" destId="{7A2DF2F7-5307-4281-8441-9D28AEB2A913}" srcOrd="0" destOrd="0" presId="urn:microsoft.com/office/officeart/2005/8/layout/chevron1"/>
    <dgm:cxn modelId="{6B67E7BC-4777-4D93-927B-29AF68DB7C98}" type="presParOf" srcId="{78C1B953-C817-4F6D-95A2-B19E6F73C414}" destId="{063DD1D8-EB72-4B8C-87BC-6D754C75CDB4}" srcOrd="1" destOrd="0" presId="urn:microsoft.com/office/officeart/2005/8/layout/chevron1"/>
    <dgm:cxn modelId="{83DA7315-5486-4C7F-8EF9-EA656FF0557C}" type="presParOf" srcId="{03F4F76D-E809-4FC4-B4E6-F10940E0B13B}" destId="{83EC902B-E671-46B3-8DA5-ED28CB0E7E27}" srcOrd="1" destOrd="0" presId="urn:microsoft.com/office/officeart/2005/8/layout/chevron1"/>
    <dgm:cxn modelId="{7CDBADFA-91BE-44E9-8D2D-4E54CEF1FA1A}" type="presParOf" srcId="{03F4F76D-E809-4FC4-B4E6-F10940E0B13B}" destId="{3881806C-2893-4D1A-A1B1-FA8CDF37B62F}" srcOrd="2" destOrd="0" presId="urn:microsoft.com/office/officeart/2005/8/layout/chevron1"/>
    <dgm:cxn modelId="{E9F360C6-016F-4ED2-993F-45DB3D1B7DB0}" type="presParOf" srcId="{3881806C-2893-4D1A-A1B1-FA8CDF37B62F}" destId="{BD27D803-490F-429F-9CC8-7FA51142BEF0}" srcOrd="0" destOrd="0" presId="urn:microsoft.com/office/officeart/2005/8/layout/chevron1"/>
    <dgm:cxn modelId="{B035E0F7-FFB5-4CE3-B26C-0EA048C431F4}" type="presParOf" srcId="{3881806C-2893-4D1A-A1B1-FA8CDF37B62F}" destId="{563E3DDE-D9FC-4643-B5A8-CA94553B419A}" srcOrd="1" destOrd="0" presId="urn:microsoft.com/office/officeart/2005/8/layout/chevron1"/>
    <dgm:cxn modelId="{1ED989B4-EAED-44B7-846E-AC4DDCF743E0}" type="presParOf" srcId="{03F4F76D-E809-4FC4-B4E6-F10940E0B13B}" destId="{1D3A08E2-9D0B-4713-BF9D-3F0349D05479}" srcOrd="3" destOrd="0" presId="urn:microsoft.com/office/officeart/2005/8/layout/chevron1"/>
    <dgm:cxn modelId="{D397A092-D151-4D78-8E1E-349BBDFC7D4B}" type="presParOf" srcId="{03F4F76D-E809-4FC4-B4E6-F10940E0B13B}" destId="{3E32032D-D533-444D-BEBF-E00DCCAA2594}" srcOrd="4" destOrd="0" presId="urn:microsoft.com/office/officeart/2005/8/layout/chevron1"/>
    <dgm:cxn modelId="{24C06A14-87CE-4049-B8AE-A568C7F588ED}" type="presParOf" srcId="{3E32032D-D533-444D-BEBF-E00DCCAA2594}" destId="{30BEFDF2-E395-4C1E-AE33-D12FB1BAFBA4}" srcOrd="0" destOrd="0" presId="urn:microsoft.com/office/officeart/2005/8/layout/chevron1"/>
    <dgm:cxn modelId="{59DC7E5D-E359-43AE-B5B3-AADD63A59ABE}" type="presParOf" srcId="{3E32032D-D533-444D-BEBF-E00DCCAA2594}" destId="{F391D236-0400-4FFF-849E-C7812934CBC6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DF2F7-5307-4281-8441-9D28AEB2A913}">
      <dsp:nvSpPr>
        <dsp:cNvPr id="0" name=""/>
        <dsp:cNvSpPr/>
      </dsp:nvSpPr>
      <dsp:spPr>
        <a:xfrm>
          <a:off x="3175" y="16699"/>
          <a:ext cx="3443882" cy="11340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Introduktion til Arduino</a:t>
          </a:r>
          <a:endParaRPr lang="en-US" sz="2100" kern="1200" dirty="0"/>
        </a:p>
      </dsp:txBody>
      <dsp:txXfrm>
        <a:off x="570175" y="16699"/>
        <a:ext cx="2309882" cy="1134000"/>
      </dsp:txXfrm>
    </dsp:sp>
    <dsp:sp modelId="{063DD1D8-EB72-4B8C-87BC-6D754C75CDB4}">
      <dsp:nvSpPr>
        <dsp:cNvPr id="0" name=""/>
        <dsp:cNvSpPr/>
      </dsp:nvSpPr>
      <dsp:spPr>
        <a:xfrm>
          <a:off x="3175" y="1292449"/>
          <a:ext cx="2755106" cy="2232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100" kern="1200" dirty="0"/>
            <a:t>Hvad er en </a:t>
          </a:r>
          <a:r>
            <a:rPr lang="da-DK" sz="2100" kern="1200" dirty="0" err="1"/>
            <a:t>microcontroller</a:t>
          </a:r>
          <a:r>
            <a:rPr lang="da-DK" sz="2100" kern="1200" dirty="0"/>
            <a:t>?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100" kern="1200" dirty="0"/>
            <a:t>Arduinos opbygning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100" kern="1200" dirty="0"/>
            <a:t>Hvorfor Arduino?</a:t>
          </a:r>
          <a:endParaRPr lang="en-US" sz="2100" kern="1200" dirty="0"/>
        </a:p>
      </dsp:txBody>
      <dsp:txXfrm>
        <a:off x="3175" y="1292449"/>
        <a:ext cx="2755106" cy="2232562"/>
      </dsp:txXfrm>
    </dsp:sp>
    <dsp:sp modelId="{BD27D803-490F-429F-9CC8-7FA51142BEF0}">
      <dsp:nvSpPr>
        <dsp:cNvPr id="0" name=""/>
        <dsp:cNvSpPr/>
      </dsp:nvSpPr>
      <dsp:spPr>
        <a:xfrm>
          <a:off x="3231058" y="16699"/>
          <a:ext cx="3443882" cy="1134000"/>
        </a:xfrm>
        <a:prstGeom prst="chevron">
          <a:avLst/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Digital og analog elektronik</a:t>
          </a:r>
          <a:endParaRPr lang="en-US" sz="2100" kern="1200" dirty="0"/>
        </a:p>
      </dsp:txBody>
      <dsp:txXfrm>
        <a:off x="3798058" y="16699"/>
        <a:ext cx="2309882" cy="1134000"/>
      </dsp:txXfrm>
    </dsp:sp>
    <dsp:sp modelId="{563E3DDE-D9FC-4643-B5A8-CA94553B419A}">
      <dsp:nvSpPr>
        <dsp:cNvPr id="0" name=""/>
        <dsp:cNvSpPr/>
      </dsp:nvSpPr>
      <dsp:spPr>
        <a:xfrm>
          <a:off x="3231058" y="1292449"/>
          <a:ext cx="2755106" cy="2232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100" kern="1200" dirty="0"/>
            <a:t>Hvad er forskellen på digital og analog?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Digital </a:t>
          </a:r>
          <a:r>
            <a:rPr lang="en-US" sz="2100" kern="1200" dirty="0" err="1"/>
            <a:t>på</a:t>
          </a:r>
          <a:r>
            <a:rPr lang="en-US" sz="2100" kern="1200" dirty="0"/>
            <a:t> Arduino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Analog </a:t>
          </a:r>
          <a:r>
            <a:rPr lang="en-US" sz="2100" kern="1200" dirty="0" err="1"/>
            <a:t>på</a:t>
          </a:r>
          <a:r>
            <a:rPr lang="en-US" sz="2100" kern="1200" dirty="0"/>
            <a:t> Arduino</a:t>
          </a:r>
        </a:p>
      </dsp:txBody>
      <dsp:txXfrm>
        <a:off x="3231058" y="1292449"/>
        <a:ext cx="2755106" cy="2232562"/>
      </dsp:txXfrm>
    </dsp:sp>
    <dsp:sp modelId="{30BEFDF2-E395-4C1E-AE33-D12FB1BAFBA4}">
      <dsp:nvSpPr>
        <dsp:cNvPr id="0" name=""/>
        <dsp:cNvSpPr/>
      </dsp:nvSpPr>
      <dsp:spPr>
        <a:xfrm>
          <a:off x="6458941" y="16699"/>
          <a:ext cx="3443882" cy="1134000"/>
        </a:xfrm>
        <a:prstGeom prst="chevron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noProof="0" dirty="0"/>
            <a:t>Programeksempler</a:t>
          </a:r>
        </a:p>
      </dsp:txBody>
      <dsp:txXfrm>
        <a:off x="7025941" y="16699"/>
        <a:ext cx="2309882" cy="1134000"/>
      </dsp:txXfrm>
    </dsp:sp>
    <dsp:sp modelId="{F391D236-0400-4FFF-849E-C7812934CBC6}">
      <dsp:nvSpPr>
        <dsp:cNvPr id="0" name=""/>
        <dsp:cNvSpPr/>
      </dsp:nvSpPr>
      <dsp:spPr>
        <a:xfrm>
          <a:off x="6458941" y="1292449"/>
          <a:ext cx="2755106" cy="2232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100" kern="1200" noProof="0" dirty="0"/>
            <a:t>1 – Få Arduino til at blinke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100" kern="1200" noProof="0" dirty="0"/>
            <a:t>2 – Tænd/sluk LED vha. knap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100" kern="1200" noProof="0" dirty="0"/>
            <a:t>3 – Analog læsning af potentiometer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100" kern="1200" noProof="0" dirty="0"/>
            <a:t>4 – Erstat potentiometer med LDR</a:t>
          </a:r>
        </a:p>
      </dsp:txBody>
      <dsp:txXfrm>
        <a:off x="6458941" y="1292449"/>
        <a:ext cx="2755106" cy="2232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B1B70-DB6D-4BD7-A386-A1B2E81D4AFB}" type="datetimeFigureOut">
              <a:rPr lang="da-DK" smtClean="0"/>
              <a:t>02-10-2017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BB175-2D7C-4BA0-B8BD-94E071AC79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5870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Nå, lidt om mig:</a:t>
            </a:r>
          </a:p>
          <a:p>
            <a:r>
              <a:rPr lang="da-DK" dirty="0"/>
              <a:t>- Mit navn er Jacob Bechmann Pedersen</a:t>
            </a:r>
          </a:p>
          <a:p>
            <a:r>
              <a:rPr lang="da-DK" dirty="0"/>
              <a:t>- Lige for tiden læser jeg diplomingeniør i Elektronik, hvor jeg er i gang med mit 5. Semester</a:t>
            </a:r>
          </a:p>
          <a:p>
            <a:r>
              <a:rPr lang="da-DK" dirty="0"/>
              <a:t>- Jeg har for nyligt stiftet et selskab, der beskæftiger sig med digitale Synthesizers, kaldet Bechmann &amp; Vang ApS (Opkaldt efter mig og min </a:t>
            </a:r>
            <a:r>
              <a:rPr lang="da-DK" dirty="0" err="1"/>
              <a:t>kompagnion</a:t>
            </a:r>
            <a:r>
              <a:rPr lang="da-DK" dirty="0"/>
              <a:t> Aske Vang</a:t>
            </a:r>
          </a:p>
          <a:p>
            <a:pPr marL="171450" indent="-171450">
              <a:buFontTx/>
              <a:buChar char="-"/>
            </a:pPr>
            <a:r>
              <a:rPr lang="da-DK" dirty="0"/>
              <a:t>Ellers sidder jeg i universitetets IDA bestyrelse</a:t>
            </a:r>
          </a:p>
          <a:p>
            <a:pPr marL="171450" indent="-171450">
              <a:buFontTx/>
              <a:buChar char="-"/>
            </a:pPr>
            <a:r>
              <a:rPr lang="da-DK" dirty="0"/>
              <a:t>Og er frivillig i </a:t>
            </a:r>
            <a:r>
              <a:rPr lang="da-DK" dirty="0" err="1"/>
              <a:t>Coding</a:t>
            </a:r>
            <a:r>
              <a:rPr lang="da-DK" dirty="0"/>
              <a:t> Pirates Herning, hvor vi underviser børn og unge i programmering. I den forbindelse jeg designet en platform til at styre robotter med Arduino.</a:t>
            </a:r>
          </a:p>
          <a:p>
            <a:pPr marL="171450" indent="-171450">
              <a:buFontTx/>
              <a:buChar char="-"/>
            </a:pPr>
            <a:r>
              <a:rPr lang="da-DK" dirty="0"/>
              <a:t>Jeg brugte først Arduino i 2014, og det er gået stærkt siden da! Man lærer hurtigt at bruge platformen godt.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57437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1356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77885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3500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 hjernen i størstedelen af de smarte apparater vi bruger i dag. Det er alt lige fra tandbørster, til TV, eller endda biler! Man kan sige det er dem der tilfører ”magien” til hverdagsobjekterne.</a:t>
            </a: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 kunne fristes til at sige at en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 et andet ord for mikroprocessor (lille CPU) der tænker for systemet. Men der hvor en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slår en normal processor er, at alle interfaces til periferenheder der er nødvendige for at have et funktionelt system er inkluderet i pakken. </a:t>
            </a: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 betyder, at man ikke behøver at tænke over at finde en ekstern A/D converter, ROM eller RAM til sit projekt. Det hele er i pakken.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32610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peripherals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og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kan ses på Figuren. ATMega328 er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Microcontrolleren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sidder i midten af boardet. Det er den der bliver programmeret og styrer alle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peripherals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Den er forbundet ud til de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female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sidder rundt på kanten af boardet. Her stikker man ledninger i, og trækker signalerne ud til sin elektronik.</a:t>
            </a: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Markeret med Rødt er alle spændingsforsyningerne, samt reference til analogmåling og reset pin.</a:t>
            </a:r>
          </a:p>
          <a:p>
            <a:pPr lvl="0"/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Markeret med grønt er alle de analoge indgange. De kan også bruges til regulær digital I/O.</a:t>
            </a:r>
          </a:p>
          <a:p>
            <a:pPr lvl="0"/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Markeret med Blåt er al normal I/O, der iblandt er UART, I2C og PWM outputs.</a:t>
            </a:r>
          </a:p>
          <a:p>
            <a:pPr lvl="0"/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Der sidder også to ICSP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connectors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der kan bruges til programmering, og SPI.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98154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Fedt!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 super smarte. De er langt mere praktiske end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microprocessorer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og computere til at styre vores systemer. Men hvad er det præcist der gør Arduino så specielt i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Microcontrollerverdenen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Dét der gør Arduino speciel i forhold til andre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 måden dens udviklingsmiljø er sat op, samt det community der er omkring platformen.</a:t>
            </a: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 er oprindeligt et </a:t>
            </a:r>
            <a:r>
              <a:rPr lang="da-DK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 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 projektet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Wiring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Master’s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Thesis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projekt på IDII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 Institute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Ivrea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Italien (deraf det italiensklydende navn). Det har været igennem en række interessante forløb, men varetages i dag af et holdet med Massimo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Banzi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spidsen. </a:t>
            </a: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Selve idéen går ud på at gøre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Udvikling let og ligetil. Det gøres bl.a. ved at reducere antallet af trin man som udvikler skal gennem for at sætte sine kontrol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op, eller måle på data. Man skriver sin kode i Arduinos IDE (Integrated Development Environment)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88300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2278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8974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6495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-Ved hjælp af sine analog </a:t>
            </a:r>
            <a:r>
              <a:rPr lang="da-DK" dirty="0" err="1"/>
              <a:t>pins</a:t>
            </a:r>
            <a:r>
              <a:rPr lang="da-DK" dirty="0"/>
              <a:t>, kan Arduino måle på </a:t>
            </a:r>
            <a:r>
              <a:rPr lang="da-DK" dirty="0" err="1"/>
              <a:t>tidsvariende</a:t>
            </a:r>
            <a:r>
              <a:rPr lang="da-DK" dirty="0"/>
              <a:t> analoge signaler.</a:t>
            </a:r>
          </a:p>
          <a:p>
            <a:r>
              <a:rPr lang="da-DK" dirty="0"/>
              <a:t>-Den gør det ved at konvertere den analoge spænding til et digitalt tal gennem sin Analog til digital converter.</a:t>
            </a:r>
          </a:p>
          <a:p>
            <a:r>
              <a:rPr lang="da-DK" dirty="0"/>
              <a:t>-Dette kaldes at sample</a:t>
            </a:r>
          </a:p>
          <a:p>
            <a:r>
              <a:rPr lang="da-DK" dirty="0"/>
              <a:t>-Man kan også </a:t>
            </a:r>
            <a:r>
              <a:rPr lang="da-DK" dirty="0" err="1"/>
              <a:t>outputte</a:t>
            </a:r>
            <a:r>
              <a:rPr lang="da-DK" dirty="0"/>
              <a:t> ”</a:t>
            </a:r>
            <a:r>
              <a:rPr lang="da-DK" dirty="0" err="1"/>
              <a:t>semi</a:t>
            </a:r>
            <a:r>
              <a:rPr lang="da-DK" dirty="0"/>
              <a:t>” analogt vha. PWM.</a:t>
            </a:r>
          </a:p>
          <a:p>
            <a:r>
              <a:rPr lang="da-DK" dirty="0"/>
              <a:t>-Vi vil ikke gå i dybden med det endnu, men det udføres ved at tænde og slukke til digitalt signal hurtigt, så det efterligner en analog spænding i langsomt reagerende systemer.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8763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akop/ArduinoWorksho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Billede 6">
            <a:extLst>
              <a:ext uri="{FF2B5EF4-FFF2-40B4-BE49-F238E27FC236}">
                <a16:creationId xmlns:a16="http://schemas.microsoft.com/office/drawing/2014/main" id="{FB1490B8-0EC9-479F-AFD5-4E88A95295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577" y1="26648" x2="32577" y2="26648"/>
                        <a14:foregroundMark x1="20000" y1="37637" x2="20000" y2="37637"/>
                        <a14:foregroundMark x1="20309" y1="37637" x2="20309" y2="37637"/>
                        <a14:foregroundMark x1="24742" y1="40522" x2="20309" y2="35989"/>
                        <a14:foregroundMark x1="20309" y1="35989" x2="17320" y2="39698"/>
                        <a14:foregroundMark x1="30309" y1="26236" x2="31237" y2="24038"/>
                        <a14:foregroundMark x1="22062" y1="35577" x2="21340" y2="34203"/>
                        <a14:foregroundMark x1="83918" y1="47253" x2="71443" y2="37363"/>
                        <a14:foregroundMark x1="70000" y1="36264" x2="58247" y2="26648"/>
                        <a14:foregroundMark x1="84433" y1="48214" x2="71959" y2="36676"/>
                        <a14:foregroundMark x1="69381" y1="34753" x2="55979" y2="23077"/>
                        <a14:foregroundMark x1="55979" y1="23077" x2="53918" y2="22940"/>
                        <a14:foregroundMark x1="84330" y1="48626" x2="75979" y2="39560"/>
                        <a14:foregroundMark x1="75979" y1="39560" x2="71856" y2="36676"/>
                        <a14:foregroundMark x1="84845" y1="49176" x2="77216" y2="40522"/>
                        <a14:foregroundMark x1="84433" y1="51099" x2="82062" y2="44505"/>
                        <a14:foregroundMark x1="82062" y1="44505" x2="78351" y2="41758"/>
                        <a14:foregroundMark x1="84536" y1="49038" x2="83196" y2="45742"/>
                        <a14:foregroundMark x1="53608" y1="22940" x2="54948" y2="21978"/>
                        <a14:foregroundMark x1="30206" y1="24863" x2="30206" y2="22253"/>
                        <a14:foregroundMark x1="30000" y1="21841" x2="29897" y2="20604"/>
                        <a14:foregroundMark x1="77526" y1="63736" x2="76186" y2="62912"/>
                        <a14:foregroundMark x1="76804" y1="63599" x2="75876" y2="63599"/>
                        <a14:foregroundMark x1="62784" y1="83104" x2="60619" y2="82143"/>
                        <a14:foregroundMark x1="24901" y1="56241" x2="24227" y2="56319"/>
                        <a14:foregroundMark x1="26598" y1="56044" x2="25293" y2="56195"/>
                        <a14:backgroundMark x1="27526" y1="35027" x2="23196" y2="31044"/>
                        <a14:backgroundMark x1="23196" y1="31044" x2="23093" y2="31319"/>
                        <a14:backgroundMark x1="52577" y1="23489" x2="52577" y2="23489"/>
                        <a14:backgroundMark x1="52680" y1="24176" x2="52680" y2="24176"/>
                        <a14:backgroundMark x1="52371" y1="28022" x2="52371" y2="28022"/>
                        <a14:backgroundMark x1="52165" y1="28022" x2="52165" y2="28022"/>
                        <a14:backgroundMark x1="51959" y1="28022" x2="52371" y2="28022"/>
                        <a14:backgroundMark x1="52784" y1="28297" x2="52577" y2="27335"/>
                        <a14:backgroundMark x1="77010" y1="64560" x2="77010" y2="64560"/>
                        <a14:backgroundMark x1="61443" y1="84066" x2="61443" y2="84066"/>
                        <a14:backgroundMark x1="24948" y1="57418" x2="24948" y2="57418"/>
                        <a14:backgroundMark x1="25876" y1="57418" x2="25464" y2="57418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16017" b="896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6" name="Group 1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7" name="Round Diagonal Corner Rectangle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9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7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8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0B6CFF-8B5A-4CA6-A3C1-EECB5393E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Arduino</a:t>
            </a:r>
            <a:br>
              <a:rPr lang="da-DK" dirty="0"/>
            </a:br>
            <a:r>
              <a:rPr lang="da-DK" dirty="0"/>
              <a:t>Workshop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7D65619-14D8-4F1C-95BA-86F39D843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da-DK" dirty="0"/>
              <a:t>Del 1 – Introduktion, digital og Analog elektronik</a:t>
            </a:r>
          </a:p>
        </p:txBody>
      </p:sp>
    </p:spTree>
    <p:extLst>
      <p:ext uri="{BB962C8B-B14F-4D97-AF65-F5344CB8AC3E}">
        <p14:creationId xmlns:p14="http://schemas.microsoft.com/office/powerpoint/2010/main" val="1265240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002899-8E2F-450B-ACF9-32A5B6DE92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Digital og Analog Elektronik</a:t>
            </a:r>
          </a:p>
        </p:txBody>
      </p:sp>
    </p:spTree>
    <p:extLst>
      <p:ext uri="{BB962C8B-B14F-4D97-AF65-F5344CB8AC3E}">
        <p14:creationId xmlns:p14="http://schemas.microsoft.com/office/powerpoint/2010/main" val="28733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5DEB7D-EB3D-4B2C-94C9-873A7002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er forskellen på Digital og Analog?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05D3704-C4A3-4A7A-96E0-48A9C6973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0778" cy="3541714"/>
          </a:xfrm>
        </p:spPr>
        <p:txBody>
          <a:bodyPr/>
          <a:lstStyle/>
          <a:p>
            <a:r>
              <a:rPr lang="da-DK" dirty="0"/>
              <a:t>Nogle fænomener kan beskrives i sandhedsværdier: (sandt/falsk)</a:t>
            </a:r>
          </a:p>
          <a:p>
            <a:pPr lvl="1"/>
            <a:r>
              <a:rPr lang="da-DK" dirty="0"/>
              <a:t>Er døren åben eller lukket? </a:t>
            </a:r>
          </a:p>
          <a:p>
            <a:pPr lvl="1"/>
            <a:r>
              <a:rPr lang="da-DK" dirty="0"/>
              <a:t>Er knappen trykket eller ej?</a:t>
            </a:r>
          </a:p>
          <a:p>
            <a:pPr lvl="1"/>
            <a:r>
              <a:rPr lang="da-DK" dirty="0"/>
              <a:t>Er kaffen klar?</a:t>
            </a:r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16F2F75-C739-47AE-AD35-525CD9DB1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735" y="1918716"/>
            <a:ext cx="3316605" cy="2653284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745B5E3D-EF9C-424F-AFA8-B18B81DEB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452" y="4485909"/>
            <a:ext cx="2701061" cy="1500589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E5D27DA7-F483-40C6-BADE-8C15C8EF0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83" y="4837963"/>
            <a:ext cx="2835538" cy="190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DD60E6-9432-4AE4-BD33-C88697B3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er forskellen på Digital og Analog?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4D0283C-18B3-497C-B8FB-13A4BF85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Verden er analog:</a:t>
            </a:r>
          </a:p>
          <a:p>
            <a:pPr lvl="1"/>
            <a:r>
              <a:rPr lang="da-DK" dirty="0"/>
              <a:t>Mennesker kan have forskellig højde</a:t>
            </a:r>
          </a:p>
          <a:p>
            <a:pPr lvl="1"/>
            <a:r>
              <a:rPr lang="da-DK" dirty="0"/>
              <a:t>Tid kan deles op i uendeligt små dele</a:t>
            </a:r>
          </a:p>
          <a:p>
            <a:pPr lvl="1"/>
            <a:r>
              <a:rPr lang="da-DK" dirty="0"/>
              <a:t>Indenfor </a:t>
            </a:r>
            <a:r>
              <a:rPr lang="da-DK" dirty="0" err="1"/>
              <a:t>HiFi</a:t>
            </a:r>
            <a:r>
              <a:rPr lang="da-DK" dirty="0"/>
              <a:t> har det stor betydning</a:t>
            </a:r>
          </a:p>
        </p:txBody>
      </p:sp>
      <p:pic>
        <p:nvPicPr>
          <p:cNvPr id="2052" name="Picture 4" descr="Image result for analog">
            <a:extLst>
              <a:ext uri="{FF2B5EF4-FFF2-40B4-BE49-F238E27FC236}">
                <a16:creationId xmlns:a16="http://schemas.microsoft.com/office/drawing/2014/main" id="{A1B26CDF-895C-4EEE-8C86-432660F0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284" y="4197927"/>
            <a:ext cx="3788127" cy="231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4A3E1ADE-97DA-43CB-BD18-CCC79A1CA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052" y="2503170"/>
            <a:ext cx="2922718" cy="2160270"/>
          </a:xfrm>
          <a:prstGeom prst="rect">
            <a:avLst/>
          </a:prstGeom>
        </p:spPr>
      </p:pic>
      <p:pic>
        <p:nvPicPr>
          <p:cNvPr id="2056" name="Picture 8" descr="Related image">
            <a:extLst>
              <a:ext uri="{FF2B5EF4-FFF2-40B4-BE49-F238E27FC236}">
                <a16:creationId xmlns:a16="http://schemas.microsoft.com/office/drawing/2014/main" id="{AA4EF044-7054-438D-B821-E9DF0C73E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477" y="1654998"/>
            <a:ext cx="2166147" cy="24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79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444AD-4F8E-4DAE-9049-50537087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Digital på Arduino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2C3743E-489C-4A91-B078-7AD44183F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573588" cy="3541714"/>
          </a:xfrm>
        </p:spPr>
        <p:txBody>
          <a:bodyPr/>
          <a:lstStyle/>
          <a:p>
            <a:r>
              <a:rPr lang="da-DK" dirty="0"/>
              <a:t>De fleste Arduino </a:t>
            </a:r>
            <a:r>
              <a:rPr lang="da-DK" dirty="0" err="1"/>
              <a:t>pins</a:t>
            </a:r>
            <a:r>
              <a:rPr lang="da-DK" dirty="0"/>
              <a:t> kan læse og skrive digital data</a:t>
            </a:r>
          </a:p>
          <a:p>
            <a:pPr lvl="1"/>
            <a:r>
              <a:rPr lang="da-DK" dirty="0"/>
              <a:t>Den arbejder enten 0V eller 5V </a:t>
            </a:r>
          </a:p>
          <a:p>
            <a:pPr lvl="1"/>
            <a:r>
              <a:rPr lang="da-DK" dirty="0"/>
              <a:t>0V = 0/false/LOW</a:t>
            </a:r>
          </a:p>
          <a:p>
            <a:pPr lvl="1"/>
            <a:r>
              <a:rPr lang="da-DK" dirty="0"/>
              <a:t>5V = 1/true/HIGH</a:t>
            </a:r>
          </a:p>
          <a:p>
            <a:r>
              <a:rPr lang="da-DK" dirty="0"/>
              <a:t>Hver pin bør konfigureres til in- eller output først</a:t>
            </a:r>
          </a:p>
          <a:p>
            <a:pPr lvl="1"/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CEBA5C9-2333-4541-91D6-136FFB8A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408" y="2879366"/>
            <a:ext cx="6112382" cy="11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5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6B8074-266D-4066-8672-0831E4266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Analog på Arduino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AA94941-D13C-49FD-A969-0C386219D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565" y="2064443"/>
            <a:ext cx="5160961" cy="3541714"/>
          </a:xfrm>
        </p:spPr>
        <p:txBody>
          <a:bodyPr>
            <a:normAutofit fontScale="92500"/>
          </a:bodyPr>
          <a:lstStyle/>
          <a:p>
            <a:r>
              <a:rPr lang="da-DK" dirty="0"/>
              <a:t>Arduino kan også måle analoge signaler</a:t>
            </a:r>
          </a:p>
          <a:p>
            <a:pPr lvl="1"/>
            <a:r>
              <a:rPr lang="da-DK" dirty="0"/>
              <a:t>Gøres vha. dens analog in </a:t>
            </a:r>
            <a:r>
              <a:rPr lang="da-DK" dirty="0" err="1"/>
              <a:t>pins</a:t>
            </a:r>
            <a:endParaRPr lang="da-DK" dirty="0"/>
          </a:p>
          <a:p>
            <a:pPr lvl="1"/>
            <a:r>
              <a:rPr lang="da-DK" dirty="0"/>
              <a:t>Dette kaldes at ”sample”</a:t>
            </a:r>
          </a:p>
          <a:p>
            <a:r>
              <a:rPr lang="da-DK" dirty="0"/>
              <a:t>Den kan også </a:t>
            </a:r>
            <a:r>
              <a:rPr lang="da-DK" dirty="0" err="1"/>
              <a:t>outputte</a:t>
            </a:r>
            <a:r>
              <a:rPr lang="da-DK" dirty="0"/>
              <a:t> ”</a:t>
            </a:r>
            <a:r>
              <a:rPr lang="da-DK" dirty="0" err="1"/>
              <a:t>semi</a:t>
            </a:r>
            <a:r>
              <a:rPr lang="da-DK" dirty="0"/>
              <a:t>” analogt</a:t>
            </a:r>
          </a:p>
          <a:p>
            <a:pPr lvl="1"/>
            <a:r>
              <a:rPr lang="da-DK" dirty="0"/>
              <a:t>Gøres vha. PWM</a:t>
            </a:r>
          </a:p>
          <a:p>
            <a:pPr lvl="1"/>
            <a:r>
              <a:rPr lang="da-DK" dirty="0"/>
              <a:t>Tænder og slukker hurtigt en digital pin</a:t>
            </a:r>
          </a:p>
          <a:p>
            <a:pPr lvl="1"/>
            <a:r>
              <a:rPr lang="da-DK" dirty="0"/>
              <a:t>Denne metode bruges også i Class D </a:t>
            </a:r>
            <a:r>
              <a:rPr lang="da-DK" dirty="0" err="1"/>
              <a:t>amps</a:t>
            </a:r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1F6530EF-3B47-471F-8811-72B2A72CB85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6531409" y="1845684"/>
            <a:ext cx="4413132" cy="2140370"/>
          </a:xfrm>
          <a:prstGeom prst="rect">
            <a:avLst/>
          </a:prstGeom>
        </p:spPr>
      </p:pic>
      <p:pic>
        <p:nvPicPr>
          <p:cNvPr id="3074" name="Picture 2" descr="Image result for class d pwm">
            <a:extLst>
              <a:ext uri="{FF2B5EF4-FFF2-40B4-BE49-F238E27FC236}">
                <a16:creationId xmlns:a16="http://schemas.microsoft.com/office/drawing/2014/main" id="{FA8C8F78-DE56-4B29-8148-F0A5D796C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788" y="4117578"/>
            <a:ext cx="4964113" cy="23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14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E07D968-50A2-4D41-B640-43C925DD7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Programeksempler</a:t>
            </a:r>
          </a:p>
        </p:txBody>
      </p:sp>
    </p:spTree>
    <p:extLst>
      <p:ext uri="{BB962C8B-B14F-4D97-AF65-F5344CB8AC3E}">
        <p14:creationId xmlns:p14="http://schemas.microsoft.com/office/powerpoint/2010/main" val="11324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9E673-F226-42CF-9266-10A7473D0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1: Få Arduino til at blinke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FB05C19-D490-44DB-B3C5-37C2F3CE0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010006" cy="3541714"/>
          </a:xfrm>
        </p:spPr>
        <p:txBody>
          <a:bodyPr/>
          <a:lstStyle/>
          <a:p>
            <a:r>
              <a:rPr lang="da-DK" dirty="0"/>
              <a:t>Test om Arduinoen virker</a:t>
            </a:r>
          </a:p>
          <a:p>
            <a:r>
              <a:rPr lang="da-DK" dirty="0"/>
              <a:t>Det gøres vha. et ”</a:t>
            </a:r>
            <a:r>
              <a:rPr lang="da-DK" dirty="0" err="1"/>
              <a:t>blinky</a:t>
            </a:r>
            <a:r>
              <a:rPr lang="da-DK" dirty="0"/>
              <a:t>” program</a:t>
            </a:r>
          </a:p>
          <a:p>
            <a:r>
              <a:rPr lang="da-DK" dirty="0"/>
              <a:t>I skal kun bruge selve Arduinoen</a:t>
            </a:r>
          </a:p>
          <a:p>
            <a:r>
              <a:rPr lang="da-DK" dirty="0"/>
              <a:t>Vi skriver koden sammen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79F374DB-EBCD-427C-BE5A-826A7655B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172" y="1941834"/>
            <a:ext cx="2728043" cy="41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2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74042C-FD9A-4405-B461-BC84A205F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2: Tænd/sluk LED vha. Knap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0E2443-8B81-4AA4-963D-6A55C42CD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89224" cy="3541714"/>
          </a:xfrm>
        </p:spPr>
        <p:txBody>
          <a:bodyPr/>
          <a:lstStyle/>
          <a:p>
            <a:r>
              <a:rPr lang="da-DK" dirty="0"/>
              <a:t>Nu skal vi have lidt kredsløb på</a:t>
            </a:r>
          </a:p>
          <a:p>
            <a:r>
              <a:rPr lang="da-DK" dirty="0"/>
              <a:t>Vi får afprøvet input vha. en knap</a:t>
            </a:r>
          </a:p>
          <a:p>
            <a:r>
              <a:rPr lang="da-DK" dirty="0"/>
              <a:t>Og styret en sandhedsværdi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7C47B298-1452-4940-80BA-24ADFC6A2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152"/>
          <a:stretch/>
        </p:blipFill>
        <p:spPr>
          <a:xfrm>
            <a:off x="6665945" y="2249487"/>
            <a:ext cx="4237087" cy="320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9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CEC8B-C076-4A0E-80C0-2009E380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3: Analog Læsning af Potentiometer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B515B8E-B4D4-4164-80C7-F9B4CE8B0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202238" cy="3541714"/>
          </a:xfrm>
        </p:spPr>
        <p:txBody>
          <a:bodyPr/>
          <a:lstStyle/>
          <a:p>
            <a:r>
              <a:rPr lang="da-DK" dirty="0"/>
              <a:t>Videre til at analog sampling</a:t>
            </a:r>
          </a:p>
          <a:p>
            <a:r>
              <a:rPr lang="da-DK" dirty="0"/>
              <a:t>Der skal opbygges et nyt kredsløb</a:t>
            </a:r>
          </a:p>
          <a:p>
            <a:r>
              <a:rPr lang="da-DK" dirty="0"/>
              <a:t>Vi skal også lære at modtage </a:t>
            </a:r>
            <a:r>
              <a:rPr lang="da-DK" dirty="0" err="1"/>
              <a:t>serial</a:t>
            </a:r>
            <a:r>
              <a:rPr lang="da-DK" dirty="0"/>
              <a:t> data</a:t>
            </a:r>
          </a:p>
          <a:p>
            <a:r>
              <a:rPr lang="da-DK" dirty="0"/>
              <a:t>Og </a:t>
            </a:r>
            <a:r>
              <a:rPr lang="da-DK" dirty="0" err="1"/>
              <a:t>PWM’e</a:t>
            </a:r>
            <a:r>
              <a:rPr lang="da-DK" dirty="0"/>
              <a:t> en LED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C5D831B-D3D4-4C2D-BF00-701B20491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74"/>
          <a:stretch/>
        </p:blipFill>
        <p:spPr>
          <a:xfrm>
            <a:off x="6677324" y="2162403"/>
            <a:ext cx="4155800" cy="351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3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2F4F3-13C0-45E8-88B6-7229E7A9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4: Erstat Potentiometer med LDR 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FECE84F-5AD5-4A71-80B7-9CAAEACDC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Sidste eksempel inden ”fri leg”</a:t>
            </a:r>
          </a:p>
          <a:p>
            <a:r>
              <a:rPr lang="da-DK" dirty="0"/>
              <a:t>Vi erstatter Potentiometret med en LDR</a:t>
            </a:r>
          </a:p>
          <a:p>
            <a:pPr lvl="1"/>
            <a:r>
              <a:rPr lang="da-DK" dirty="0"/>
              <a:t>Light Dependent Resistor</a:t>
            </a:r>
          </a:p>
          <a:p>
            <a:r>
              <a:rPr lang="da-DK" dirty="0"/>
              <a:t>Forsøger at styre </a:t>
            </a:r>
            <a:r>
              <a:rPr lang="da-DK" dirty="0" err="1"/>
              <a:t>LED’en</a:t>
            </a:r>
            <a:r>
              <a:rPr lang="da-DK" dirty="0"/>
              <a:t> med den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3EB3BD4-344D-4776-9272-EB38A2E7E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71"/>
          <a:stretch/>
        </p:blipFill>
        <p:spPr>
          <a:xfrm>
            <a:off x="6550898" y="2249487"/>
            <a:ext cx="4145639" cy="304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0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D2401-1097-4843-809C-790897FF6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da-DK" dirty="0"/>
              <a:t>Lidt om mig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B1C643-7364-4D56-B43A-B979B81E2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141" y="1569244"/>
            <a:ext cx="5751511" cy="4467225"/>
          </a:xfrm>
        </p:spPr>
        <p:txBody>
          <a:bodyPr>
            <a:normAutofit fontScale="92500" lnSpcReduction="10000"/>
          </a:bodyPr>
          <a:lstStyle/>
          <a:p>
            <a:r>
              <a:rPr lang="da-DK" dirty="0"/>
              <a:t>Navnet er Jacob Bechmann Pedersen</a:t>
            </a:r>
          </a:p>
          <a:p>
            <a:pPr lvl="1"/>
            <a:r>
              <a:rPr lang="da-DK" dirty="0"/>
              <a:t>Læser til Diplomingeniør i Elektronik (5. semester)</a:t>
            </a:r>
          </a:p>
          <a:p>
            <a:pPr lvl="1"/>
            <a:r>
              <a:rPr lang="da-DK" dirty="0"/>
              <a:t>Medejer af Bechmann &amp; Vang ApS</a:t>
            </a:r>
          </a:p>
          <a:p>
            <a:pPr lvl="2"/>
            <a:r>
              <a:rPr lang="da-DK" dirty="0"/>
              <a:t>Opstartsvirksomhed der designer digitale synthesizers</a:t>
            </a:r>
          </a:p>
          <a:p>
            <a:pPr lvl="1"/>
            <a:r>
              <a:rPr lang="da-DK" dirty="0"/>
              <a:t>Sidder i IDA AUH Bestyrelsen</a:t>
            </a:r>
          </a:p>
          <a:p>
            <a:pPr lvl="1"/>
            <a:r>
              <a:rPr lang="da-DK" dirty="0"/>
              <a:t>Frivillig i </a:t>
            </a:r>
            <a:r>
              <a:rPr lang="da-DK" dirty="0" err="1"/>
              <a:t>Coding</a:t>
            </a:r>
            <a:r>
              <a:rPr lang="da-DK" dirty="0"/>
              <a:t> Pirates Herning</a:t>
            </a:r>
          </a:p>
          <a:p>
            <a:pPr lvl="2"/>
            <a:r>
              <a:rPr lang="da-DK" dirty="0"/>
              <a:t>Vi lærer børn at programmere</a:t>
            </a:r>
          </a:p>
          <a:p>
            <a:pPr lvl="2"/>
            <a:r>
              <a:rPr lang="da-DK" dirty="0"/>
              <a:t>Har designet en Arduino Robotplatform til undervisning</a:t>
            </a:r>
          </a:p>
          <a:p>
            <a:pPr lvl="1"/>
            <a:r>
              <a:rPr lang="da-DK" dirty="0"/>
              <a:t>Startede med Arduino i 2014</a:t>
            </a:r>
          </a:p>
          <a:p>
            <a:pPr lvl="2"/>
            <a:r>
              <a:rPr lang="da-DK" dirty="0"/>
              <a:t>Det går stærkt at lære!</a:t>
            </a:r>
          </a:p>
          <a:p>
            <a:pPr lvl="1"/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C23A8545-4274-4979-BC19-541177105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980" y="1616869"/>
            <a:ext cx="3071871" cy="30527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D649C230-1F1D-4F8F-BD07-BC610F96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1" y="3714749"/>
            <a:ext cx="2200275" cy="22002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E3B72788-DF72-4E6C-834D-7E8B16F63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149" y="3718582"/>
            <a:ext cx="2196442" cy="21964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058CF6ED-7C57-4B58-A5F5-01A1AA163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264690" y="4319649"/>
            <a:ext cx="2254066" cy="23273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3819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B8439A-9DEE-474D-B209-3C10FD4F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Det var alle Eksemplerne!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68203A0-E034-4E7A-9B46-E2D13F260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Nu er det basale på plads!</a:t>
            </a:r>
          </a:p>
          <a:p>
            <a:r>
              <a:rPr lang="da-DK" dirty="0"/>
              <a:t>Der kan findes opgaver på </a:t>
            </a:r>
            <a:r>
              <a:rPr lang="da-DK" dirty="0">
                <a:hlinkClick r:id="rId2"/>
              </a:rPr>
              <a:t>https://github.com/Iakop/ArduinoWorkshop</a:t>
            </a:r>
            <a:r>
              <a:rPr lang="da-DK" dirty="0"/>
              <a:t> </a:t>
            </a:r>
          </a:p>
          <a:p>
            <a:r>
              <a:rPr lang="da-DK" dirty="0"/>
              <a:t>De har lidt forskelligt niveau</a:t>
            </a:r>
          </a:p>
          <a:p>
            <a:pPr lvl="1"/>
            <a:r>
              <a:rPr lang="da-DK" dirty="0"/>
              <a:t>Eksperimentér!</a:t>
            </a:r>
          </a:p>
          <a:p>
            <a:r>
              <a:rPr lang="da-DK" dirty="0"/>
              <a:t>Man må også gerne finde på noget selv</a:t>
            </a:r>
          </a:p>
        </p:txBody>
      </p:sp>
    </p:spTree>
    <p:extLst>
      <p:ext uri="{BB962C8B-B14F-4D97-AF65-F5344CB8AC3E}">
        <p14:creationId xmlns:p14="http://schemas.microsoft.com/office/powerpoint/2010/main" val="117131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2313BD1-B97B-4FFA-AAEB-B64B94281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HAPPY HACKING!</a:t>
            </a:r>
          </a:p>
        </p:txBody>
      </p:sp>
    </p:spTree>
    <p:extLst>
      <p:ext uri="{BB962C8B-B14F-4D97-AF65-F5344CB8AC3E}">
        <p14:creationId xmlns:p14="http://schemas.microsoft.com/office/powerpoint/2010/main" val="333758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299635-29B7-4918-A37E-B3DFB65F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a-DK" dirty="0"/>
              <a:t>Dagens Indhold</a:t>
            </a:r>
          </a:p>
        </p:txBody>
      </p:sp>
      <p:graphicFrame>
        <p:nvGraphicFramePr>
          <p:cNvPr id="13" name="Pladsholder til indhold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97643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826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A2DF2F7-5307-4281-8441-9D28AEB2A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7A2DF2F7-5307-4281-8441-9D28AEB2A9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63DD1D8-EB72-4B8C-87BC-6D754C75C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graphicEl>
                                              <a:dgm id="{063DD1D8-EB72-4B8C-87BC-6D754C75CD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D27D803-490F-429F-9CC8-7FA51142BE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graphicEl>
                                              <a:dgm id="{BD27D803-490F-429F-9CC8-7FA51142BE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63E3DDE-D9FC-4643-B5A8-CA94553B4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graphicEl>
                                              <a:dgm id="{563E3DDE-D9FC-4643-B5A8-CA94553B41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0BEFDF2-E395-4C1E-AE33-D12FB1BAF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graphicEl>
                                              <a:dgm id="{30BEFDF2-E395-4C1E-AE33-D12FB1BAF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391D236-0400-4FFF-849E-C7812934C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graphicEl>
                                              <a:dgm id="{F391D236-0400-4FFF-849E-C7812934CB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E521F1-299A-489E-8C15-5590F3314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Introduktion til Arduino</a:t>
            </a:r>
          </a:p>
        </p:txBody>
      </p:sp>
    </p:spTree>
    <p:extLst>
      <p:ext uri="{BB962C8B-B14F-4D97-AF65-F5344CB8AC3E}">
        <p14:creationId xmlns:p14="http://schemas.microsoft.com/office/powerpoint/2010/main" val="380024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18781-C559-4D4F-8E00-B3BBC607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er en </a:t>
            </a:r>
            <a:r>
              <a:rPr lang="da-DK" dirty="0" err="1"/>
              <a:t>Microcontroller</a:t>
            </a:r>
            <a:r>
              <a:rPr lang="da-DK" dirty="0"/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FE819DB-4E8E-4DBD-8558-B3C7F7378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6363" y="2097088"/>
            <a:ext cx="4730882" cy="3541714"/>
          </a:xfrm>
        </p:spPr>
        <p:txBody>
          <a:bodyPr/>
          <a:lstStyle/>
          <a:p>
            <a:r>
              <a:rPr lang="da-DK" dirty="0" err="1"/>
              <a:t>Microcontrollers</a:t>
            </a:r>
            <a:r>
              <a:rPr lang="da-DK" dirty="0"/>
              <a:t> skaber hverdagens magi</a:t>
            </a:r>
          </a:p>
          <a:p>
            <a:r>
              <a:rPr lang="da-DK" dirty="0"/>
              <a:t>De er ikke bare processorer:</a:t>
            </a:r>
          </a:p>
          <a:p>
            <a:pPr lvl="1"/>
            <a:r>
              <a:rPr lang="da-DK" dirty="0"/>
              <a:t>Indeholder et helt system</a:t>
            </a:r>
          </a:p>
          <a:p>
            <a:pPr lvl="1"/>
            <a:r>
              <a:rPr lang="da-DK" dirty="0"/>
              <a:t>Hukommelse, programlager, ADC mm.</a:t>
            </a:r>
          </a:p>
          <a:p>
            <a:r>
              <a:rPr lang="da-DK" dirty="0"/>
              <a:t>De har let ved at tale med elektronikken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706627F8-5298-4E31-9377-17476EC6F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05" y="1961702"/>
            <a:ext cx="5067320" cy="3861566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57706E74-BA22-418D-AF98-37B5F5CF432D}"/>
              </a:ext>
            </a:extLst>
          </p:cNvPr>
          <p:cNvSpPr txBox="1"/>
          <p:nvPr/>
        </p:nvSpPr>
        <p:spPr>
          <a:xfrm>
            <a:off x="934065" y="5823268"/>
            <a:ext cx="4703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/>
              <a:t>Figur fra</a:t>
            </a:r>
            <a:r>
              <a:rPr lang="en-US" sz="1200" dirty="0"/>
              <a:t>: Introduction to the World of </a:t>
            </a:r>
            <a:r>
              <a:rPr lang="en-US" sz="1200" dirty="0" err="1"/>
              <a:t>MicroControllers</a:t>
            </a:r>
            <a:r>
              <a:rPr lang="en-US" sz="1200" dirty="0"/>
              <a:t> – </a:t>
            </a:r>
            <a:r>
              <a:rPr lang="en-US" sz="1200" dirty="0" err="1"/>
              <a:t>Mikroelektronika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410465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90540903-B532-44DC-B40F-7462BE3BDB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43012" y="1832451"/>
            <a:ext cx="5088255" cy="43757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7CD77FC-0A0B-49A2-B300-E343DBD2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Arduinos Opbygning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78C4F93-C5A3-48A0-8655-6D4430E75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866" y="2097088"/>
            <a:ext cx="5053648" cy="3541714"/>
          </a:xfrm>
        </p:spPr>
        <p:txBody>
          <a:bodyPr>
            <a:normAutofit fontScale="70000" lnSpcReduction="20000"/>
          </a:bodyPr>
          <a:lstStyle/>
          <a:p>
            <a:r>
              <a:rPr lang="da-DK" dirty="0" err="1"/>
              <a:t>Microcontrolleren</a:t>
            </a:r>
            <a:r>
              <a:rPr lang="da-DK" dirty="0"/>
              <a:t> (Atmega328) sidder centralt i boardet</a:t>
            </a:r>
          </a:p>
          <a:p>
            <a:r>
              <a:rPr lang="da-DK" dirty="0"/>
              <a:t>DC </a:t>
            </a:r>
            <a:r>
              <a:rPr lang="da-DK" dirty="0" err="1"/>
              <a:t>jack</a:t>
            </a:r>
            <a:r>
              <a:rPr lang="da-DK" dirty="0"/>
              <a:t> og USB type B</a:t>
            </a:r>
          </a:p>
          <a:p>
            <a:r>
              <a:rPr lang="da-DK" dirty="0"/>
              <a:t>Interfacet fra Arduino til omverdenen er gennem dens </a:t>
            </a:r>
            <a:r>
              <a:rPr lang="da-DK" dirty="0" err="1"/>
              <a:t>pins</a:t>
            </a:r>
            <a:endParaRPr lang="da-DK" dirty="0"/>
          </a:p>
          <a:p>
            <a:r>
              <a:rPr lang="da-DK" dirty="0"/>
              <a:t>De vigtigste </a:t>
            </a:r>
            <a:r>
              <a:rPr lang="da-DK" dirty="0" err="1"/>
              <a:t>pinrækker</a:t>
            </a:r>
            <a:r>
              <a:rPr lang="da-DK" dirty="0"/>
              <a:t>:</a:t>
            </a:r>
          </a:p>
          <a:p>
            <a:pPr lvl="1"/>
            <a:r>
              <a:rPr lang="da-DK" dirty="0">
                <a:solidFill>
                  <a:srgbClr val="C00000"/>
                </a:solidFill>
              </a:rPr>
              <a:t>RØD</a:t>
            </a:r>
            <a:r>
              <a:rPr lang="da-DK" dirty="0"/>
              <a:t> Forsyninger, Reset mm.</a:t>
            </a:r>
          </a:p>
          <a:p>
            <a:pPr lvl="1"/>
            <a:r>
              <a:rPr lang="da-DK" dirty="0">
                <a:solidFill>
                  <a:srgbClr val="00B050"/>
                </a:solidFill>
              </a:rPr>
              <a:t>GRØN </a:t>
            </a:r>
            <a:r>
              <a:rPr lang="da-DK" dirty="0"/>
              <a:t>Analog I/O</a:t>
            </a:r>
          </a:p>
          <a:p>
            <a:pPr lvl="1"/>
            <a:r>
              <a:rPr lang="da-DK" dirty="0">
                <a:solidFill>
                  <a:schemeClr val="bg2">
                    <a:lumMod val="75000"/>
                  </a:schemeClr>
                </a:solidFill>
              </a:rPr>
              <a:t>BLÅ </a:t>
            </a:r>
            <a:r>
              <a:rPr lang="da-DK" dirty="0"/>
              <a:t>Generel Purpose I/O</a:t>
            </a:r>
          </a:p>
          <a:p>
            <a:r>
              <a:rPr lang="da-DK" dirty="0"/>
              <a:t>Og en masse andet godt</a:t>
            </a:r>
          </a:p>
        </p:txBody>
      </p:sp>
    </p:spTree>
    <p:extLst>
      <p:ext uri="{BB962C8B-B14F-4D97-AF65-F5344CB8AC3E}">
        <p14:creationId xmlns:p14="http://schemas.microsoft.com/office/powerpoint/2010/main" val="396633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B12EF-97B4-4F97-9C59-0265CD618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Hvorfor Arduino?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E9FF063-3B10-4D5B-8941-F89F4D064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434532" cy="3541714"/>
          </a:xfrm>
        </p:spPr>
        <p:txBody>
          <a:bodyPr/>
          <a:lstStyle/>
          <a:p>
            <a:r>
              <a:rPr lang="da-DK" dirty="0"/>
              <a:t>Arduino har en ‘interessant’ historie</a:t>
            </a:r>
          </a:p>
          <a:p>
            <a:r>
              <a:rPr lang="da-DK" dirty="0"/>
              <a:t>Opstået som et fork af </a:t>
            </a:r>
            <a:r>
              <a:rPr lang="da-DK" dirty="0" err="1"/>
              <a:t>Wiring</a:t>
            </a:r>
            <a:r>
              <a:rPr lang="da-DK" dirty="0"/>
              <a:t> af </a:t>
            </a:r>
            <a:r>
              <a:rPr lang="da-DK" dirty="0" err="1"/>
              <a:t>Hernando</a:t>
            </a:r>
            <a:r>
              <a:rPr lang="da-DK" dirty="0"/>
              <a:t> </a:t>
            </a:r>
            <a:r>
              <a:rPr lang="da-DK" dirty="0" err="1"/>
              <a:t>Barragán</a:t>
            </a:r>
            <a:endParaRPr lang="da-DK" dirty="0"/>
          </a:p>
          <a:p>
            <a:pPr lvl="1"/>
            <a:r>
              <a:rPr lang="da-DK" dirty="0" err="1"/>
              <a:t>Master’s</a:t>
            </a:r>
            <a:r>
              <a:rPr lang="da-DK" dirty="0"/>
              <a:t> </a:t>
            </a:r>
            <a:r>
              <a:rPr lang="da-DK" dirty="0" err="1"/>
              <a:t>Thesis</a:t>
            </a:r>
            <a:r>
              <a:rPr lang="da-DK" dirty="0"/>
              <a:t> i </a:t>
            </a:r>
            <a:r>
              <a:rPr lang="da-DK" dirty="0" err="1"/>
              <a:t>Interaction</a:t>
            </a:r>
            <a:r>
              <a:rPr lang="da-DK" dirty="0"/>
              <a:t> Design</a:t>
            </a:r>
          </a:p>
          <a:p>
            <a:pPr lvl="1"/>
            <a:r>
              <a:rPr lang="da-DK" dirty="0"/>
              <a:t>Gør </a:t>
            </a:r>
            <a:r>
              <a:rPr lang="da-DK" dirty="0" err="1"/>
              <a:t>Microcontroller</a:t>
            </a:r>
            <a:r>
              <a:rPr lang="da-DK" dirty="0"/>
              <a:t> udvikling lettere/mere gennemskuelig</a:t>
            </a:r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A749D9F-F688-42DE-B3B1-2E778E994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95" y="2097088"/>
            <a:ext cx="3663640" cy="343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2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A7FF69-6A5E-4606-BAE0-82CA8517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Hvorfor Arduino?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A835A7-D07E-4EE3-AF46-6273E3BB0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459288" cy="3541714"/>
          </a:xfrm>
        </p:spPr>
        <p:txBody>
          <a:bodyPr/>
          <a:lstStyle/>
          <a:p>
            <a:r>
              <a:rPr lang="da-DK" dirty="0"/>
              <a:t>Tag for eksempel dette program:</a:t>
            </a:r>
          </a:p>
          <a:p>
            <a:r>
              <a:rPr lang="da-DK" dirty="0"/>
              <a:t>På overfladen:</a:t>
            </a:r>
          </a:p>
          <a:p>
            <a:pPr lvl="1"/>
            <a:r>
              <a:rPr lang="da-DK" dirty="0"/>
              <a:t>Menneskeligt læsbart</a:t>
            </a:r>
          </a:p>
          <a:p>
            <a:pPr lvl="1"/>
            <a:r>
              <a:rPr lang="da-DK" dirty="0"/>
              <a:t>Simple operationer</a:t>
            </a:r>
          </a:p>
          <a:p>
            <a:pPr lvl="1"/>
            <a:r>
              <a:rPr lang="da-DK" dirty="0"/>
              <a:t>Ligefrem struktur</a:t>
            </a:r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39B4EC9-20CD-4548-8991-192EA44034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2" y="1902778"/>
            <a:ext cx="4318318" cy="365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2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031499-B4C6-4509-A6B6-557FA37D4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Hvorfor Arduino?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E7E6845-8B16-4C86-9237-03CAE057A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259388" cy="3541714"/>
          </a:xfrm>
        </p:spPr>
        <p:txBody>
          <a:bodyPr/>
          <a:lstStyle/>
          <a:p>
            <a:r>
              <a:rPr lang="da-DK" dirty="0"/>
              <a:t>Betragt alternativet:</a:t>
            </a:r>
          </a:p>
          <a:p>
            <a:pPr lvl="1"/>
            <a:r>
              <a:rPr lang="da-DK" dirty="0"/>
              <a:t>Man skal kende processorstrukturen for at forstå koden</a:t>
            </a:r>
          </a:p>
          <a:p>
            <a:pPr lvl="1"/>
            <a:r>
              <a:rPr lang="da-DK" dirty="0"/>
              <a:t>Funktionaliteten er ikke gennemskuelig med det samme</a:t>
            </a:r>
          </a:p>
          <a:p>
            <a:pPr lvl="1"/>
            <a:r>
              <a:rPr lang="da-DK" dirty="0"/>
              <a:t>Dog sparer man plads ;P</a:t>
            </a:r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B89B4E0-DA4D-4E61-A2CD-4BB1D4A846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88322" y="1753872"/>
            <a:ext cx="3514725" cy="390525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502372A4-220B-4929-9152-6DD90FB8943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41413" y="5811521"/>
            <a:ext cx="9634057" cy="41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dsløb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TM04033919[[fn=Kredsløb]]</Template>
  <TotalTime>7476</TotalTime>
  <Words>1289</Words>
  <Application>Microsoft Office PowerPoint</Application>
  <PresentationFormat>Widescreen</PresentationFormat>
  <Paragraphs>148</Paragraphs>
  <Slides>21</Slides>
  <Notes>11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21</vt:i4>
      </vt:variant>
    </vt:vector>
  </HeadingPairs>
  <TitlesOfParts>
    <vt:vector size="26" baseType="lpstr">
      <vt:lpstr>Arial</vt:lpstr>
      <vt:lpstr>Calibri</vt:lpstr>
      <vt:lpstr>Trebuchet MS</vt:lpstr>
      <vt:lpstr>Tw Cen MT</vt:lpstr>
      <vt:lpstr>Kredsløb</vt:lpstr>
      <vt:lpstr>Arduino Workshop</vt:lpstr>
      <vt:lpstr>Lidt om mig</vt:lpstr>
      <vt:lpstr>Dagens Indhold</vt:lpstr>
      <vt:lpstr>Introduktion til Arduino</vt:lpstr>
      <vt:lpstr>Hvad er en Microcontroller?</vt:lpstr>
      <vt:lpstr>Arduinos Opbygning</vt:lpstr>
      <vt:lpstr>Hvorfor Arduino?</vt:lpstr>
      <vt:lpstr>Hvorfor Arduino?</vt:lpstr>
      <vt:lpstr>Hvorfor Arduino?</vt:lpstr>
      <vt:lpstr>Digital og Analog Elektronik</vt:lpstr>
      <vt:lpstr>Hvad er forskellen på Digital og Analog?</vt:lpstr>
      <vt:lpstr>Hvad er forskellen på Digital og Analog?</vt:lpstr>
      <vt:lpstr>Digital på Arduino</vt:lpstr>
      <vt:lpstr>Analog på Arduino</vt:lpstr>
      <vt:lpstr>Programeksempler</vt:lpstr>
      <vt:lpstr>Eksempel 1: Få Arduino til at blinke</vt:lpstr>
      <vt:lpstr>Eksempel 2: Tænd/sluk LED vha. Knap</vt:lpstr>
      <vt:lpstr>Eksempel 3: Analog Læsning af Potentiometer</vt:lpstr>
      <vt:lpstr>Eksempel 4: Erstat Potentiometer med LDR  </vt:lpstr>
      <vt:lpstr>Det var alle Eksemplerne!</vt:lpstr>
      <vt:lpstr>HAPPY HACKING!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Workshop</dc:title>
  <dc:creator>Jacob Bechmann Pedersen</dc:creator>
  <cp:lastModifiedBy>Jacob Bechmann Pedersen</cp:lastModifiedBy>
  <cp:revision>49</cp:revision>
  <dcterms:created xsi:type="dcterms:W3CDTF">2017-09-14T14:53:56Z</dcterms:created>
  <dcterms:modified xsi:type="dcterms:W3CDTF">2017-10-02T19:56:38Z</dcterms:modified>
</cp:coreProperties>
</file>